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14d8d68c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b6830c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fb80841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9.png"/><Relationship Id="rId1"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1#98f0b6920?vop=1&amp;pid=255484f95&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例3：</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 2024]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endParaRPr lang="en-US" altLang="zh-CN" dirty="0"/>
          </a:p>
        </p:txBody>
      </p:sp>
      <p:sp>
        <p:nvSpPr>
          <p:cNvPr id="3" name="QB_5_AN.11_1#98f0b6920.blank?vop=1&amp;pid=255484f95&amp;color=0,0,0&amp;vpa=4&amp;vtp=1&amp;bbb=1"/>
          <p:cNvSpPr/>
          <p:nvPr/>
        </p:nvSpPr>
        <p:spPr>
          <a:xfrm>
            <a:off x="7661878" y="10358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inspired</a:t>
            </a:r>
            <a:endParaRPr lang="en-US" altLang="zh-CN" dirty="0"/>
          </a:p>
        </p:txBody>
      </p:sp>
      <p:sp>
        <p:nvSpPr>
          <p:cNvPr id="4" name="QB_5_AS.12_1#98f0b6920?vop=1&amp;pid=255484f95&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句意为：两年后，一座以《牡丹亭》为灵感的六米高的亭子在冷杉花园落成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，这里距离莎士比亚的出生地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仅十分钟的步行路程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。此处应用非谓语动词作后置定语，a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pavilion和动词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inspire之间为逻辑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，应用过去分词形式。故填inspired。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c4a3043d9?pid=255484f95&amp;color=0,0,0&amp;vtp=1&amp;bt=1&amp;bbb=1"/>
          <p:cNvSpPr/>
          <p:nvPr/>
        </p:nvSpPr>
        <p:spPr>
          <a:xfrm>
            <a:off x="832104" y="1078992"/>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3.若设空处既不是谓语动词，也不是非谓语动词时，则考虑词性转换。</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动词变形容词：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此类情况多出现在</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系表结构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形容词修饰名词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的情况下。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zh-CN" altLang="en-US"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全国新课标</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Ⅰ 2024]</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structure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stays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（close）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protect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1800" dirty="0"/>
          </a:p>
        </p:txBody>
      </p:sp>
      <p:sp>
        <p:nvSpPr>
          <p:cNvPr id="4" name="QB_5_AN.14_1#c4a3043d9.blank?vop=1&amp;pid=255484f95&amp;color=0,0,0&amp;vpa=5&amp;vtp=1&amp;bbb=1"/>
          <p:cNvSpPr/>
          <p:nvPr/>
        </p:nvSpPr>
        <p:spPr>
          <a:xfrm>
            <a:off x="6916579" y="1865757"/>
            <a:ext cx="750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closed</a:t>
            </a:r>
            <a:endParaRPr lang="en-US" altLang="zh-CN" dirty="0"/>
          </a:p>
        </p:txBody>
      </p:sp>
      <p:sp>
        <p:nvSpPr>
          <p:cNvPr id="5" name="QB_5_AS.15_1#79dd32c92?vop=1&amp;pid=255484f95&amp;color=0,0,0&amp;vtp=1&amp;bbb=1&amp;hb=1"/>
          <p:cNvSpPr/>
          <p:nvPr/>
        </p:nvSpPr>
        <p:spPr>
          <a:xfrm>
            <a:off x="832104" y="232029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句意为：在寒冷的天气里，该温室保持关闭以保护植物。分析句子成分可知，本句为主系表结构，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连系动词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，设空处作表语，结合句意可知，此处表示“关闭的”，应用过去分词形式。故填closed。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被形容词化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，可以被当作形容词使用。</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3ea4c1316?pid=255484f95&amp;color=0,0,0&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②动词变名词：若设空处在句中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作主语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宾语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，则需要将动词转换为名词。</a:t>
            </a:r>
            <a:endParaRPr lang="en-US" altLang="zh-CN" sz="1800" dirty="0"/>
          </a:p>
        </p:txBody>
      </p:sp>
      <p:sp>
        <p:nvSpPr>
          <p:cNvPr id="3" name="QB_5_BD.16_1#71ea11bc5?vop=1&amp;pid=255484f95&amp;color=0,0,0&amp;vtp=1&amp;bbb=1&amp;hb=1"/>
          <p:cNvSpPr/>
          <p:nvPr/>
        </p:nvSpPr>
        <p:spPr>
          <a:xfrm>
            <a:off x="832104" y="1495036"/>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Ⅱ 2023]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dirty="0"/>
          </a:p>
        </p:txBody>
      </p:sp>
      <p:sp>
        <p:nvSpPr>
          <p:cNvPr id="4" name="QB_5_AN.17_1#71ea11bc5.blank?vop=1&amp;pid=255484f95&amp;color=0,0,0&amp;vpa=6&amp;vtp=1&amp;bbb=1"/>
          <p:cNvSpPr/>
          <p:nvPr/>
        </p:nvSpPr>
        <p:spPr>
          <a:xfrm>
            <a:off x="6846348" y="1441061"/>
            <a:ext cx="763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arrival</a:t>
            </a:r>
            <a:endParaRPr lang="en-US" altLang="zh-CN" dirty="0"/>
          </a:p>
        </p:txBody>
      </p:sp>
      <p:sp>
        <p:nvSpPr>
          <p:cNvPr id="5" name="QB_5_AS.18_1#71ea11bc5?vop=1&amp;pid=255484f95&amp;color=0,0,0&amp;vtp=1&amp;bbb=1&amp;hb=1"/>
          <p:cNvSpPr/>
          <p:nvPr/>
        </p:nvSpPr>
        <p:spPr>
          <a:xfrm>
            <a:off x="832104" y="2739636"/>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句意为：自从2017年6月，就是在两只新来的大熊猫“梦梦”和“娇庆”到来之前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，我一直在帮助动物园里的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大熊猫饲养员能够更轻松且自信地说英语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。分析句子结构可知，空前是定冠词，空后是介词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，所以空处应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填名词作介词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before的宾语，arrive的名词形式是arrival。故填arrival。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eea6d2eb?pid=ab6830c45&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提示词为形容词</a:t>
            </a:r>
            <a:endParaRPr lang="en-US" altLang="zh-CN" sz="2200" dirty="0"/>
          </a:p>
        </p:txBody>
      </p:sp>
      <p:sp>
        <p:nvSpPr>
          <p:cNvPr id="3" name="P_5_BD#56b39c98b?pid=aeea6d2eb&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当提示词为形容词时，通常有两种情况：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形容词变为比较级或最高级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形容词变为比较级或最高级</a:t>
            </a:r>
            <a:endParaRPr lang="en-US" altLang="zh-CN" sz="1800" dirty="0"/>
          </a:p>
        </p:txBody>
      </p:sp>
      <p:pic>
        <p:nvPicPr>
          <p:cNvPr id="4" name="P_5_BD#56b39c98b?pid=aeea6d2e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392" y="2331085"/>
            <a:ext cx="1049731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9_1#39c70ee6a?vop=1&amp;pid=aeea6d2eb&amp;color=0,0,0&amp;vtp=1&amp;bt=1&amp;bbb=1&amp;hb=1"/>
          <p:cNvSpPr/>
          <p:nvPr/>
        </p:nvSpPr>
        <p:spPr>
          <a:xfrm>
            <a:off x="832104" y="1078992"/>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全国乙</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tea-producing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endParaRPr lang="en-US" altLang="zh-CN" dirty="0"/>
          </a:p>
        </p:txBody>
      </p:sp>
      <p:sp>
        <p:nvSpPr>
          <p:cNvPr id="3" name="QB_5_AN.20_1#39c70ee6a.blank?vop=1&amp;pid=aeea6d2eb&amp;color=0,0,0&amp;vpa=7&amp;vtp=1&amp;bbb=1"/>
          <p:cNvSpPr/>
          <p:nvPr/>
        </p:nvSpPr>
        <p:spPr>
          <a:xfrm>
            <a:off x="831944" y="1487297"/>
            <a:ext cx="7721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largest</a:t>
            </a:r>
            <a:endParaRPr lang="en-US" altLang="zh-CN" dirty="0"/>
          </a:p>
        </p:txBody>
      </p:sp>
      <p:sp>
        <p:nvSpPr>
          <p:cNvPr id="4" name="QB_5_AS.21_1#39c70ee6a?vop=1&amp;pid=aeea6d2eb&amp;color=0,0,0&amp;vtp=1&amp;bbb=1&amp;hb=1"/>
          <p:cNvSpPr/>
          <p:nvPr/>
        </p:nvSpPr>
        <p:spPr>
          <a:xfrm>
            <a:off x="832104" y="23202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句意为：作为“国际茶日”的主要推广者、茶的发源地以及最大的产茶国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，中国有责任同其他国家一起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促进</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茶产业的健康发展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。根据设空处前的定冠词the及常识可知，此处应使用形容词的最高级。故填</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1332fe0c0?pid=aeea6d2eb&amp;color=0,0,0&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词性转换：通过分析句子成分，判断设空处在句子中的功能，从而确定其词性。</a:t>
            </a:r>
            <a:endParaRPr lang="en-US" altLang="zh-CN" sz="1800" dirty="0"/>
          </a:p>
        </p:txBody>
      </p:sp>
      <p:sp>
        <p:nvSpPr>
          <p:cNvPr id="3" name="QB_5_BD.22_1#f00f7c15a?vop=1&amp;pid=aeea6d2eb&amp;color=0,0,0&amp;vtp=1&amp;bbb=1&amp;hb=1"/>
          <p:cNvSpPr/>
          <p:nvPr/>
        </p:nvSpPr>
        <p:spPr>
          <a:xfrm>
            <a:off x="832104" y="1495036"/>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Ⅱ 2024]</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endParaRPr lang="en-US" altLang="zh-CN" dirty="0"/>
          </a:p>
        </p:txBody>
      </p:sp>
      <p:sp>
        <p:nvSpPr>
          <p:cNvPr id="4" name="QB_5_AN.23_1#f00f7c15a.blank?vop=1&amp;pid=aeea6d2eb&amp;color=0,0,0&amp;vpa=8&amp;vtp=1&amp;bbb=1"/>
          <p:cNvSpPr/>
          <p:nvPr/>
        </p:nvSpPr>
        <p:spPr>
          <a:xfrm>
            <a:off x="9852437" y="1441061"/>
            <a:ext cx="979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visibility</a:t>
            </a:r>
            <a:endParaRPr lang="en-US" altLang="zh-CN" dirty="0"/>
          </a:p>
        </p:txBody>
      </p:sp>
      <p:sp>
        <p:nvSpPr>
          <p:cNvPr id="5" name="QB_5_AS.24_1#f00f7c15a?vop=1&amp;pid=aeea6d2eb&amp;color=0,0,0&amp;vtp=1&amp;bbb=1&amp;hb=1"/>
          <p:cNvSpPr/>
          <p:nvPr/>
        </p:nvSpPr>
        <p:spPr>
          <a:xfrm>
            <a:off x="832104" y="2739636"/>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句意为：埃德蒙森说，那些文化元素提高了斯特拉特福的国际知名度。他还补充道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，游客在步行穿过莎士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比亚出生地的花园时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，常常会惊讶地发现这两位伟大作家之间的联系。设空处在句中作宾语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，且被名词所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和形容词international修饰，应用名词形式。visibility意为“知名度；关注程度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calcmode="lin" valueType="num">
                                      <p:cBhvr additive="base">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aaed5b432?vop=1&amp;pid=aeea6d2e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Ⅱ 2023]</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 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
        <p:nvSpPr>
          <p:cNvPr id="3" name="QB_5_AN.26_1#aaed5b432.blank?vop=1&amp;pid=aeea6d2eb&amp;color=0,0,0&amp;vpa=9&amp;vtp=1&amp;bbb=1"/>
          <p:cNvSpPr/>
          <p:nvPr/>
        </p:nvSpPr>
        <p:spPr>
          <a:xfrm>
            <a:off x="3562128" y="1078992"/>
            <a:ext cx="1017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Basically</a:t>
            </a:r>
            <a:endParaRPr lang="en-US" altLang="zh-CN" dirty="0"/>
          </a:p>
        </p:txBody>
      </p:sp>
      <p:sp>
        <p:nvSpPr>
          <p:cNvPr id="4" name="QB_5_AS.27_1#aaed5b432?vop=1&amp;pid=aeea6d2e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句意为：总的来说，是学习如何（用英语）描述大熊猫的生活。分析句子结构可知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，空处修饰空后整个句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，应该用副词形式，basic的副词形式是basically。设空处位于句首，单词首字母应大写。故填Basically。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c25c762d?pid=ab6830c45&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提示词为名词</a:t>
            </a:r>
            <a:endParaRPr lang="en-US" altLang="zh-CN" sz="2200" dirty="0"/>
          </a:p>
        </p:txBody>
      </p:sp>
      <p:sp>
        <p:nvSpPr>
          <p:cNvPr id="3" name="P_5_BD#f1c5d0e5c?pid=fc25c762d&amp;color=0,0,0&amp;vtp=1&amp;bbb=1&amp;hb=1"/>
          <p:cNvSpPr/>
          <p:nvPr/>
        </p:nvSpPr>
        <p:spPr>
          <a:xfrm>
            <a:off x="832104" y="142240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当提示词为名词时，通常有两种情况：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单数形式变为复数形式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有时也会考查词形变化、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名词所有格。</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例1：</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zh-CN" altLang="en-US"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全国新课标</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Ⅱ 2024]</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Although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common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Paul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Edmondson,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research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Shakespeare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Birthplace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dirty="0"/>
          </a:p>
        </p:txBody>
      </p:sp>
      <p:sp>
        <p:nvSpPr>
          <p:cNvPr id="5" name="QB_5_AN.29_1#f1c5d0e5c.blank?vop=1&amp;pid=fc25c762d&amp;color=0,0,0&amp;vpa=10&amp;vtp=1&amp;bbb=1"/>
          <p:cNvSpPr/>
          <p:nvPr/>
        </p:nvSpPr>
        <p:spPr>
          <a:xfrm>
            <a:off x="9244742" y="2230120"/>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themes</a:t>
            </a:r>
            <a:endParaRPr lang="en-US" altLang="zh-CN" dirty="0"/>
          </a:p>
        </p:txBody>
      </p:sp>
      <p:sp>
        <p:nvSpPr>
          <p:cNvPr id="6" name="QB_5_AS.30_1#9d1459aa4?vop=1&amp;pid=fc25c762d&amp;color=0,0,0&amp;vtp=1&amp;bbb=1&amp;hb=1"/>
          <p:cNvSpPr/>
          <p:nvPr/>
        </p:nvSpPr>
        <p:spPr>
          <a:xfrm>
            <a:off x="832104" y="306959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句意为：莎士比亚诞生地基金会的研究负责人保罗·埃德蒙森说，尽管他们从未相遇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，但是他们的作品中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有相同的主题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。theme意为“主题”，为可数名词；此处在there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be句型中作主语，系动词为are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，故设空处应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使用名词的复数形式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。故填themes。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1_1#6f375c0b9?vop=1&amp;pid=fc25c762d&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Ⅰ 2024]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dirty="0"/>
          </a:p>
        </p:txBody>
      </p:sp>
      <p:sp>
        <p:nvSpPr>
          <p:cNvPr id="3" name="QB_5_AN.32_1#6f375c0b9.blank?vop=1&amp;pid=fc25c762d&amp;color=0,0,0&amp;vpa=11&amp;vtp=1&amp;bbb=1"/>
          <p:cNvSpPr/>
          <p:nvPr/>
        </p:nvSpPr>
        <p:spPr>
          <a:xfrm>
            <a:off x="4565428" y="1078992"/>
            <a:ext cx="1246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engineering</a:t>
            </a:r>
            <a:endParaRPr lang="en-US" altLang="zh-CN" dirty="0"/>
          </a:p>
        </p:txBody>
      </p:sp>
      <p:sp>
        <p:nvSpPr>
          <p:cNvPr id="4" name="QB_5_AN.33_1#6f375c0b9.blank?vop=1&amp;pid=fc25c762d&amp;color=0,0,0&amp;vpa=12&amp;vtp=1&amp;bbb=1"/>
          <p:cNvSpPr/>
          <p:nvPr/>
        </p:nvSpPr>
        <p:spPr>
          <a:xfrm>
            <a:off x="1906682" y="1452372"/>
            <a:ext cx="1093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functional</a:t>
            </a:r>
            <a:endParaRPr lang="en-US" altLang="zh-CN" dirty="0"/>
          </a:p>
        </p:txBody>
      </p:sp>
      <p:sp>
        <p:nvSpPr>
          <p:cNvPr id="5" name="QB_5_AS.34_1#6f375c0b9?vop=1&amp;pid=fc25c762d&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句意为：最新的工程技术被用于创造这座具有保护性、实用且美观的建筑。第一个空作定语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，表示性质和特征，意为“工程”，故填engineering。第二个空作定语，修饰名词structure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functional，表示“实用的”，故填functional。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additive="base">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additive="base">
                                        <p:cTn id="3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76a04593?pid=ab6830c45&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提示词为数词</a:t>
            </a:r>
            <a:endParaRPr lang="en-US" altLang="zh-CN" sz="2200" dirty="0"/>
          </a:p>
        </p:txBody>
      </p:sp>
      <p:sp>
        <p:nvSpPr>
          <p:cNvPr id="3" name="P_5_BD#01cd02b1e?pid=776a04593&amp;color=0,0,0&amp;vtp=1&amp;bbb=1"/>
          <p:cNvSpPr/>
          <p:nvPr/>
        </p:nvSpPr>
        <p:spPr>
          <a:xfrm>
            <a:off x="832104" y="14224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当提示词为数词时，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通常考查</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基数词变为序数词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zh-CN" altLang="en-US"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全国乙</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2022·</a:t>
            </a:r>
            <a:r>
              <a:rPr kumimoji="0" lang="zh-CN" altLang="en-US"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改编</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Chinese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Ancient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Museum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officially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unveiled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（揭幕）</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ceremony,</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opening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exhibition: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Avenue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Truth—A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Special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Exhibition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a:t>
            </a:r>
            <a:endParaRPr lang="en-US" altLang="zh-CN" sz="1800" dirty="0"/>
          </a:p>
        </p:txBody>
      </p:sp>
      <p:sp>
        <p:nvSpPr>
          <p:cNvPr id="5" name="QB_5_AN.36_1#01cd02b1e.blank?vop=1&amp;pid=776a04593&amp;color=0,0,0&amp;vpa=13&amp;vtp=1&amp;bbb=1"/>
          <p:cNvSpPr/>
          <p:nvPr/>
        </p:nvSpPr>
        <p:spPr>
          <a:xfrm>
            <a:off x="1998440" y="2257425"/>
            <a:ext cx="534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first</a:t>
            </a:r>
            <a:endParaRPr lang="en-US" altLang="zh-CN" dirty="0"/>
          </a:p>
        </p:txBody>
      </p:sp>
      <p:sp>
        <p:nvSpPr>
          <p:cNvPr id="6" name="QB_5_AS.37_1#5d7a76a5e?vop=1&amp;pid=776a04593&amp;color=0,0,0&amp;vtp=1&amp;bbb=1&amp;hb=1"/>
          <p:cNvSpPr/>
          <p:nvPr/>
        </p:nvSpPr>
        <p:spPr>
          <a:xfrm>
            <a:off x="832104" y="2663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句意为：中华古茶博物馆也在本次仪式上正式揭幕，并开启了它的首展——“大道遗真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：馆藏普洱茶专题</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此处表示“第一个展览”，基数词one要变为对应的序数词first。故填first。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fec43b61.fixed?pid=76540a73f&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语篇攻略5</a:t>
            </a:r>
            <a:endParaRPr lang="en-US" altLang="zh-CN" sz="5400" dirty="0"/>
          </a:p>
        </p:txBody>
      </p:sp>
      <p:sp>
        <p:nvSpPr>
          <p:cNvPr id="3" name="C_2_BD#6fec43b61.fixed?pid=76540a73f&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语法填空之多面手</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：有提示</a:t>
            </a:r>
            <a:endPar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词设空解题技巧</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711ec64f?pid=ab6830c45&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提示词为代词</a:t>
            </a:r>
            <a:endParaRPr lang="en-US" altLang="zh-CN" sz="2200" dirty="0"/>
          </a:p>
        </p:txBody>
      </p:sp>
      <p:sp>
        <p:nvSpPr>
          <p:cNvPr id="3" name="P_5_BD#a82f81bb4?pid=d711ec64f&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当提示词为代词时，通常考查</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主格变为宾格、形容词性物主代词、</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名词性物主代词或反身代词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zh-CN" altLang="en-US"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全国二</a:t>
            </a:r>
            <a:r>
              <a:rPr kumimoji="0" lang="en-US" altLang="zh-CN" sz="180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2025]</a:t>
            </a:r>
            <a:r>
              <a:rPr kumimoji="0" lang="en-US" altLang="zh-CN" sz="180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I've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feeling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extremely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1800" dirty="0"/>
          </a:p>
        </p:txBody>
      </p:sp>
      <p:sp>
        <p:nvSpPr>
          <p:cNvPr id="5" name="QB_5_AN.39_1#a82f81bb4.blank?vop=1&amp;pid=d711ec64f&amp;color=0,0,0&amp;vpa=14&amp;vtp=1&amp;bbb=1"/>
          <p:cNvSpPr/>
          <p:nvPr/>
        </p:nvSpPr>
        <p:spPr>
          <a:xfrm>
            <a:off x="4951508" y="1777365"/>
            <a:ext cx="78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myself</a:t>
            </a:r>
            <a:endParaRPr lang="en-US" altLang="zh-CN" dirty="0"/>
          </a:p>
        </p:txBody>
      </p:sp>
      <p:sp>
        <p:nvSpPr>
          <p:cNvPr id="6" name="QB_5_AS.40_1#852e1b980?vop=1&amp;pid=d711ec64f&amp;color=0,0,0&amp;vtp=1&amp;bbb=1&amp;hb=1"/>
          <p:cNvSpPr/>
          <p:nvPr/>
        </p:nvSpPr>
        <p:spPr>
          <a:xfrm>
            <a:off x="832104" y="22510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句意为：慢慢地，我发现自己在这里感到无比自在。分析句子成分可知,设空处作宾语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，且宾语人称和主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语人称一致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sth为固定搭配，表示“发现自己处于某种状态或正在做某事”，此处指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发现自己感到无比自在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”。故填myself。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27f7488d6?pid=fb80841b7&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zh-CN" altLang="en-US"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全国一</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2025]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hope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（present）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abstract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visual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context,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initiate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dialogues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minimalist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conceptual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expressionism.”</a:t>
            </a:r>
            <a:endParaRPr lang="en-US" altLang="zh-CN" sz="1800" dirty="0"/>
          </a:p>
        </p:txBody>
      </p:sp>
      <p:sp>
        <p:nvSpPr>
          <p:cNvPr id="4" name="QB_4_AN.42_1#27f7488d6.blank?vop=1&amp;pid=fb80841b7&amp;color=0,0,0&amp;vpa=15&amp;vtp=1&amp;bbb=1"/>
          <p:cNvSpPr/>
          <p:nvPr/>
        </p:nvSpPr>
        <p:spPr>
          <a:xfrm>
            <a:off x="3671157" y="1489575"/>
            <a:ext cx="1119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present</a:t>
            </a:r>
            <a:endParaRPr lang="en-US" altLang="zh-CN" dirty="0"/>
          </a:p>
        </p:txBody>
      </p:sp>
      <p:sp>
        <p:nvSpPr>
          <p:cNvPr id="5" name="QB_4_AS.43_1#31aecf68d?vop=1&amp;pid=fb80841b7&amp;color=0,0,0&amp;vtp=1&amp;bbb=1&amp;hb=1"/>
          <p:cNvSpPr/>
          <p:nvPr/>
        </p:nvSpPr>
        <p:spPr>
          <a:xfrm>
            <a:off x="832104" y="2324347"/>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我们希望在视觉语境中呈现相当抽象的围棋游戏和人工智能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并与极简主义艺术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概念艺术和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表现主义展开对话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是固定搭配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希望做某事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4_1#827bb81fe?vop=1&amp;pid=fb80841b7&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dirty="0"/>
          </a:p>
        </p:txBody>
      </p:sp>
      <p:sp>
        <p:nvSpPr>
          <p:cNvPr id="3" name="QB_4_AN.45_1#827bb81fe.blank?vop=1&amp;pid=fb80841b7&amp;color=0,0,0&amp;vpa=16&amp;vtp=1&amp;bbb=1"/>
          <p:cNvSpPr/>
          <p:nvPr/>
        </p:nvSpPr>
        <p:spPr>
          <a:xfrm>
            <a:off x="10279474" y="10358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guidance</a:t>
            </a:r>
            <a:endParaRPr lang="en-US" altLang="zh-CN" dirty="0"/>
          </a:p>
        </p:txBody>
      </p:sp>
      <p:sp>
        <p:nvSpPr>
          <p:cNvPr id="4" name="QB_4_AS.46_1#827bb81fe?vop=1&amp;pid=fb80841b7&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你要设法引导对手落入你的陷阱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迫使他们遵循你的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直至他们落败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设空处位于形容词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性物主代词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应该使用其名词形式作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1#136f5da46?vop=1&amp;pid=fb80841b7&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opponent.</a:t>
            </a:r>
            <a:endParaRPr lang="en-US" altLang="zh-CN" dirty="0"/>
          </a:p>
        </p:txBody>
      </p:sp>
      <p:sp>
        <p:nvSpPr>
          <p:cNvPr id="3" name="QB_4_AN.48_1#136f5da46.blank?vop=1&amp;pid=fb80841b7&amp;color=0,0,0&amp;vpa=17&amp;vtp=1&amp;bbb=1"/>
          <p:cNvSpPr/>
          <p:nvPr/>
        </p:nvSpPr>
        <p:spPr>
          <a:xfrm>
            <a:off x="5128355" y="1048512"/>
            <a:ext cx="1335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revealed</a:t>
            </a:r>
            <a:endParaRPr lang="en-US" altLang="zh-CN" dirty="0"/>
          </a:p>
        </p:txBody>
      </p:sp>
      <p:sp>
        <p:nvSpPr>
          <p:cNvPr id="4" name="QB_4_AS.49_1#136f5da46?vop=1&amp;pid=fb80841b7&amp;color=0,0,0&amp;vtp=1&amp;bbb=1&amp;hb=1"/>
          <p:cNvSpPr/>
          <p:nvPr/>
        </p:nvSpPr>
        <p:spPr>
          <a:xfrm>
            <a:off x="832104" y="19081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在比赛中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棋手的个性会显露出来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而一个人的弱点也会暴露在对手面前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设空处作分句的谓语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及句意可知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此处陈述客观事实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应用一般现在时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主语中心词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之间是被动关系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动词用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17e768300?vop=1&amp;pid=fb80841b7&amp;color=0,0,0&amp;vtp=1&amp;bt=1&amp;bbb=1&amp;hb=1"/>
          <p:cNvSpPr/>
          <p:nvPr/>
        </p:nvSpPr>
        <p:spPr>
          <a:xfrm>
            <a:off x="832104" y="1078992"/>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全国一</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silk-screen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endParaRPr lang="en-US" altLang="zh-CN" dirty="0"/>
          </a:p>
        </p:txBody>
      </p:sp>
      <p:sp>
        <p:nvSpPr>
          <p:cNvPr id="3" name="QB_4_AN.51_1#17e768300.blank?vop=1&amp;pid=fb80841b7&amp;color=0,0,0&amp;vpa=18&amp;vtp=1&amp;bbb=1"/>
          <p:cNvSpPr/>
          <p:nvPr/>
        </p:nvSpPr>
        <p:spPr>
          <a:xfrm>
            <a:off x="10368565" y="1078992"/>
            <a:ext cx="1563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strategic（al）</a:t>
            </a:r>
            <a:endParaRPr lang="en-US" altLang="zh-CN" dirty="0"/>
          </a:p>
        </p:txBody>
      </p:sp>
      <p:sp>
        <p:nvSpPr>
          <p:cNvPr id="4" name="QB_4_AN.52_1#17e768300.blank?vop=1&amp;pid=fb80841b7&amp;color=0,0,0&amp;vpa=19&amp;vtp=1&amp;bbb=1"/>
          <p:cNvSpPr/>
          <p:nvPr/>
        </p:nvSpPr>
        <p:spPr>
          <a:xfrm>
            <a:off x="3263360" y="1853057"/>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digitally</a:t>
            </a:r>
            <a:endParaRPr lang="en-US" altLang="zh-CN" dirty="0"/>
          </a:p>
        </p:txBody>
      </p:sp>
      <p:sp>
        <p:nvSpPr>
          <p:cNvPr id="5" name="QB_4_AS.53_1#17e768300?vop=1&amp;pid=fb80841b7&amp;color=0,0,0&amp;vtp=1&amp;bbb=1&amp;hb=1"/>
          <p:cNvSpPr/>
          <p:nvPr/>
        </p:nvSpPr>
        <p:spPr>
          <a:xfrm>
            <a:off x="832104" y="232029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屠宁宁说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黑白棋子间的平衡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棋子战略性布局的美感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以及每一步落子后棋势的流转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激发了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艺术家们为本次展览创作油画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雕塑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数字生成图画和丝网版画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第一处设空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placement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前需要使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的形容词形式来修饰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strategic（al）。</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第二处设空修饰过去分词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 calcmode="lin" valueType="num">
                                      <p:cBhvr additive="base">
                                        <p:cTn id="2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5">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 calcmode="lin" valueType="num">
                                      <p:cBhvr additive="base">
                                        <p:cTn id="3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 calcmode="lin" valueType="num">
                                      <p:cBhvr additive="base">
                                        <p:cTn id="3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51e80d260?htil=1&amp;pid=fb80841b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0120" y="1665216"/>
            <a:ext cx="1197864"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4_BD#51e80d260?htil=1&amp;pid=fb80841b7&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04872" y="1080000"/>
            <a:ext cx="8851392"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4_BD#51e80d260?pid=fb80841b7&amp;color=0,0,0&amp;vtp=1&amp;bbb=1&amp;hb=1"/>
          <p:cNvSpPr/>
          <p:nvPr/>
        </p:nvSpPr>
        <p:spPr>
          <a:xfrm>
            <a:off x="832104" y="2953504"/>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埃德蒙森说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那些文化元素提高了斯特拉特福的国际知名度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他还补充道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游客在步行穿过莎士比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亚出生地的花园时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常常会惊讶地发现这两位伟大作家之间的联系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11f23adbf?pid=14d8d68c0&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观察并对比近几年的高考真题可知，在语法填空这一题型的考查中，无提示词设空约为3—4处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示词设空约为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6—7处。在所给的提示词中，动词所占比例最高，其他多为形容词、名词等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。今天我们来系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统总结归纳有提示词设空的解题技巧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，为同学们拿下此题型保驾护航。</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55484f95?pid=ab6830c45&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提示词为动词</a:t>
            </a:r>
            <a:endParaRPr lang="en-US" altLang="zh-CN" sz="2200" dirty="0"/>
          </a:p>
        </p:txBody>
      </p:sp>
      <p:sp>
        <p:nvSpPr>
          <p:cNvPr id="3" name="P_5_BD#3ebdd0fa3?pid=255484f95&amp;color=0,0,0&amp;vtp=1&amp;bbb=1&amp;hb=1"/>
          <p:cNvSpPr/>
          <p:nvPr/>
        </p:nvSpPr>
        <p:spPr>
          <a:xfrm>
            <a:off x="832104" y="14224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提示词为动词的比重最高，相对也最复杂，此时共有三种情况：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作谓语动词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作非谓语动词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a:t>
            </a:r>
            <a:endPar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。由此可见，要先找出设空处所在句子的谓语动词，判断其是否与设空处功能重叠，这至关重要。</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若句中无谓语动词，或有与设空处并列的谓语动词，设空处作谓语。</a:t>
            </a:r>
            <a:endParaRPr lang="en-US" altLang="zh-CN" dirty="0"/>
          </a:p>
        </p:txBody>
      </p:sp>
      <p:pic>
        <p:nvPicPr>
          <p:cNvPr id="4" name="P_5_BD#3ebdd0fa3?pid=255484f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36" y="2743200"/>
            <a:ext cx="10479024"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_1#50f9c7a93?vop=1&amp;pid=255484f95&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全国新课标</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Ⅰ2024·</a:t>
            </a:r>
            <a:r>
              <a:rPr lang="zh-CN" altLang="en-US"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改编</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dirty="0"/>
          </a:p>
        </p:txBody>
      </p:sp>
      <p:sp>
        <p:nvSpPr>
          <p:cNvPr id="3" name="QB_5_AN.2_1#50f9c7a93.blank?vop=1&amp;pid=255484f95&amp;color=0,0,0&amp;vpa=1&amp;vtp=1&amp;bbb=1"/>
          <p:cNvSpPr/>
          <p:nvPr/>
        </p:nvSpPr>
        <p:spPr>
          <a:xfrm>
            <a:off x="9721374" y="1078992"/>
            <a:ext cx="700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walks</a:t>
            </a:r>
            <a:endParaRPr lang="en-US" altLang="zh-CN" dirty="0"/>
          </a:p>
        </p:txBody>
      </p:sp>
      <p:sp>
        <p:nvSpPr>
          <p:cNvPr id="4" name="QB_5_AS.3_1#50f9c7a93?vop=1&amp;pid=255484f95&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句意为：此外，环绕着温室的丝路花园陪伴着游客体验一段受到古代丝绸之路影响的旅程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。空处为本句谓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，此处陈述客观事实，时态应用一般现在时，主语the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Garden为单数概念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，谓语动词应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用第三人称单数形式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。故填walks。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0c1ad734?pid=255484f95&amp;color=0,0,0&amp;vtp=1&amp;bt=1&amp;bbb=1"/>
          <p:cNvSpPr/>
          <p:nvPr/>
        </p:nvSpPr>
        <p:spPr>
          <a:xfrm>
            <a:off x="832104" y="1080000"/>
            <a:ext cx="10533888" cy="41230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名师有话说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见涉及时态的固定句式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is+the+序数词+time+that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（从句用现在完成时）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was+the+序数词+time+that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（从句用过去完成时）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（从句用一般过去时/少数情况下从句谓语用should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do形式）</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be+时间段+before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（从句用一般现在时）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had+主语+done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ardly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/Scarcely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had+主语+done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0c1ad734?pid=255484f95&amp;color=0,0,0&amp;mp=1&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若句中已有谓语动词，且和设空处之间无连词连接，设空处可能作非谓语。</a:t>
            </a:r>
            <a:endParaRPr lang="en-US" altLang="zh-CN" sz="1800" dirty="0"/>
          </a:p>
        </p:txBody>
      </p:sp>
      <p:pic>
        <p:nvPicPr>
          <p:cNvPr id="3" name="P_5_BD#20c1ad734?pid=255484f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63040" y="1575046"/>
            <a:ext cx="9262872"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20c1ad734?pid=255484f95&amp;color=0,0,0&amp;vtp=1&amp;bbb=1"/>
          <p:cNvSpPr/>
          <p:nvPr/>
        </p:nvSpPr>
        <p:spPr>
          <a:xfrm>
            <a:off x="832104" y="3949946"/>
            <a:ext cx="10533888" cy="20275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名师有话说</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语法填空中还常考查含非谓语的固定搭配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，常见的动词有：</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接doing作宾语：enjoy、finish、mind、practise、avoid、suggest、admit、consider等</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do作宾语：decide、refuse、promise、agree、afford、offer、pretend、manage等</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do作宾补：advise、order、ask、encourage、allow、warn等</a:t>
            </a:r>
            <a:endParaRPr lang="en-US" altLang="zh-CN" sz="18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_1#032fb4050?vop=1&amp;pid=255484f95&amp;color=0,0,0&amp;vtp=1&amp;bt=1&amp;bbb=1&amp;hb=1"/>
          <p:cNvSpPr/>
          <p:nvPr/>
        </p:nvSpPr>
        <p:spPr>
          <a:xfrm>
            <a:off x="832104" y="1078992"/>
            <a:ext cx="10533888" cy="16084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Ⅱ 2024]</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endParaRPr lang="en-US" altLang="zh-CN" dirty="0"/>
          </a:p>
        </p:txBody>
      </p:sp>
      <p:sp>
        <p:nvSpPr>
          <p:cNvPr id="3" name="QB_5_AN.5_1#032fb4050.blank?vop=1&amp;pid=255484f95&amp;color=0,0,0&amp;vpa=2&amp;vtp=1&amp;bbb=1"/>
          <p:cNvSpPr/>
          <p:nvPr/>
        </p:nvSpPr>
        <p:spPr>
          <a:xfrm>
            <a:off x="3612293" y="1078992"/>
            <a:ext cx="1042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Recalling</a:t>
            </a:r>
            <a:endParaRPr lang="en-US" altLang="zh-CN" dirty="0"/>
          </a:p>
        </p:txBody>
      </p:sp>
      <p:sp>
        <p:nvSpPr>
          <p:cNvPr id="4" name="QB_5_AS.6_1#032fb4050?vop=1&amp;pid=255484f95&amp;color=0,0,0&amp;vtp=1&amp;bbb=1&amp;hb=1"/>
          <p:cNvSpPr/>
          <p:nvPr/>
        </p:nvSpPr>
        <p:spPr>
          <a:xfrm>
            <a:off x="832104" y="272669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句意为：回想起在上海观看中文话剧版的莎士比亚剧目《理查三世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》，以及与几年前来斯特拉特福表演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牡丹亭》选段的中国演员见面的情景，埃德蒙森说：“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听到中文并看到汤显祖的戏剧是如何被演绎的，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这令人激动不已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。”此处应用非谓语动词作状语，主语Edmondson和动词recall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之间为逻辑上的主动关系，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；设空处在句首，单词首字母应大写。故填Recalling。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_1#094560180?vop=1&amp;pid=255484f95&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全国新课标</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Ⅰ 2024]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endParaRPr lang="en-US" altLang="zh-CN" sz="1800" dirty="0"/>
          </a:p>
        </p:txBody>
      </p:sp>
      <p:sp>
        <p:nvSpPr>
          <p:cNvPr id="3" name="QB_5_AN.8_1#094560180.blank?vop=1&amp;pid=255484f95&amp;color=0,0,0&amp;vpa=3&amp;vtp=1&amp;bbb=1"/>
          <p:cNvSpPr/>
          <p:nvPr/>
        </p:nvSpPr>
        <p:spPr>
          <a:xfrm>
            <a:off x="6867938" y="1078992"/>
            <a:ext cx="8524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give</a:t>
            </a:r>
            <a:endParaRPr lang="en-US" altLang="zh-CN" dirty="0"/>
          </a:p>
        </p:txBody>
      </p:sp>
      <p:sp>
        <p:nvSpPr>
          <p:cNvPr id="4" name="QB_5_AS.9_1#094560180?vop=1&amp;pid=255484f95&amp;color=0,0,0&amp;vtp=1&amp;bbb=1&amp;hb=1"/>
          <p:cNvSpPr/>
          <p:nvPr/>
        </p:nvSpPr>
        <p:spPr>
          <a:xfrm>
            <a:off x="832104" y="187388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句意为：这些萼片在天气暖和时打开，给里面的植物提供阳光和新鲜空气。此处作目的状语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，应用动词不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6623</Words>
  <Application>WPS 演示</Application>
  <PresentationFormat>宽屏</PresentationFormat>
  <Paragraphs>217</Paragraphs>
  <Slides>25</Slides>
  <Notes>25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25</vt:i4>
      </vt:variant>
    </vt:vector>
  </HeadingPairs>
  <TitlesOfParts>
    <vt:vector size="40"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2025-11-03T11:06:00Z</dcterms:created>
  <dcterms:modified xsi:type="dcterms:W3CDTF">2025-11-05T07:55:46Z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7E7F1BA0D06F4B188E948AF0D88F3781_12</vt:lpwstr>
  </property>
  <property fmtid="{D5CDD505-2E9C-101B-9397-08002B2CF9AE}" pid="3" name="KSOProductBuildVer">
    <vt:lpwstr>2052-12.1.0.22529</vt:lpwstr>
  </property>
</Properties>
</file>